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4630400" cy="8229600"/>
  <p:notesSz cx="8229600" cy="14630400"/>
  <p:embeddedFontLst>
    <p:embeddedFont>
      <p:font typeface="Arial Black" panose="020B0A04020102020204" pitchFamily="34" charset="0"/>
      <p:bold r:id="rId18"/>
    </p:embeddedFont>
    <p:embeddedFont>
      <p:font typeface="Open Sans" panose="020B0606030504020204" pitchFamily="34" charset="0"/>
      <p:regular r:id="rId19"/>
      <p:bold r:id="rId20"/>
    </p:embeddedFont>
    <p:embeddedFont>
      <p:font typeface="Open Sans Bold" panose="020B0604020202020204" charset="0"/>
      <p:bold r:id="rId21"/>
    </p:embeddedFont>
  </p:embeddedFont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85" d="100"/>
          <a:sy n="85" d="100"/>
        </p:scale>
        <p:origin x="9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35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9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0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8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D6F5EE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51900" y="1324095"/>
            <a:ext cx="13042821" cy="141755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Challenges in Teacher Training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1257211" y="4633555"/>
            <a:ext cx="11456017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This presentation explores challenges and solutions for delivering effective teacher training in remote regions of Greece, particularly the Aegean islands. Based on policy analysis from 2004-2024 and field observations, we'll examine barriers faced by educators in isolated communities and evaluate strategic responses.</a:t>
            </a:r>
            <a:endParaRPr lang="en-US" sz="1750" dirty="0"/>
          </a:p>
        </p:txBody>
      </p:sp>
      <p:sp>
        <p:nvSpPr>
          <p:cNvPr id="4" name="Shape 2"/>
          <p:cNvSpPr/>
          <p:nvPr/>
        </p:nvSpPr>
        <p:spPr>
          <a:xfrm>
            <a:off x="793790" y="5540812"/>
            <a:ext cx="362903" cy="362903"/>
          </a:xfrm>
          <a:prstGeom prst="roundRect">
            <a:avLst>
              <a:gd name="adj" fmla="val 25194296"/>
            </a:avLst>
          </a:prstGeom>
          <a:noFill/>
          <a:ln w="7620">
            <a:solidFill>
              <a:srgbClr val="FFFFFF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548" y="3017639"/>
            <a:ext cx="347663" cy="347663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1372969" y="2968467"/>
            <a:ext cx="5390438" cy="75795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3100"/>
              </a:lnSpc>
              <a:buNone/>
            </a:pPr>
            <a:r>
              <a:rPr lang="en-US" b="1" i="1" dirty="0">
                <a:solidFill>
                  <a:srgbClr val="333F70"/>
                </a:solidFill>
                <a:latin typeface="Open Sans Bold" pitchFamily="34" charset="0"/>
                <a:ea typeface="Open Sans Bold" pitchFamily="34" charset="-122"/>
                <a:cs typeface="Open Sans Bold" pitchFamily="34" charset="-120"/>
              </a:rPr>
              <a:t>Konstantinos Kostoudis</a:t>
            </a:r>
          </a:p>
          <a:p>
            <a:pPr marL="0" indent="0" algn="l">
              <a:lnSpc>
                <a:spcPts val="3100"/>
              </a:lnSpc>
              <a:buNone/>
            </a:pPr>
            <a:r>
              <a:rPr lang="en-US" b="1" i="1" dirty="0">
                <a:solidFill>
                  <a:srgbClr val="333F70"/>
                </a:solidFill>
                <a:latin typeface="Open Sans Bold" pitchFamily="34" charset="0"/>
                <a:ea typeface="Open Sans Bold" pitchFamily="34" charset="-122"/>
                <a:cs typeface="Open Sans Bold" pitchFamily="34" charset="-120"/>
              </a:rPr>
              <a:t>PhD Candidate, University of Alicante</a:t>
            </a:r>
            <a:endParaRPr lang="en-US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64701" y="365165"/>
            <a:ext cx="5571411" cy="41493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3250"/>
              </a:lnSpc>
              <a:buNone/>
            </a:pPr>
            <a:r>
              <a:rPr lang="en-US" sz="26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Content Contextualization</a:t>
            </a:r>
            <a:endParaRPr lang="en-US" sz="2600" dirty="0">
              <a:latin typeface="Arial Black" panose="020B0A04020102020204" pitchFamily="34" charset="0"/>
            </a:endParaRPr>
          </a:p>
        </p:txBody>
      </p:sp>
      <p:pic>
        <p:nvPicPr>
          <p:cNvPr id="3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701" y="1045607"/>
            <a:ext cx="3319820" cy="2051804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3917274" y="1045607"/>
            <a:ext cx="2956491" cy="20740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1600"/>
              </a:lnSpc>
              <a:buNone/>
            </a:pPr>
            <a:r>
              <a:rPr lang="en-US" sz="16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Collaborative Design</a:t>
            </a:r>
            <a:endParaRPr lang="en-US" sz="1600" dirty="0">
              <a:latin typeface="Arial Black" panose="020B0A04020102020204" pitchFamily="34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3917275" y="1332667"/>
            <a:ext cx="10248424" cy="2124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40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Engage experienced remote educators in content development to ensure relevance.</a:t>
            </a:r>
            <a:endParaRPr lang="en-US" sz="1400" dirty="0"/>
          </a:p>
        </p:txBody>
      </p:sp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701" y="3429357"/>
            <a:ext cx="3319820" cy="2051804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917275" y="3429357"/>
            <a:ext cx="2049899" cy="20740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1600"/>
              </a:lnSpc>
              <a:buNone/>
            </a:pPr>
            <a:r>
              <a:rPr lang="en-US" sz="16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Practical</a:t>
            </a:r>
            <a:r>
              <a:rPr lang="en-US" sz="13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 </a:t>
            </a:r>
            <a:r>
              <a:rPr lang="en-US" sz="16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Scenarios</a:t>
            </a:r>
            <a:endParaRPr lang="en-US" sz="1600" dirty="0">
              <a:latin typeface="Arial Black" panose="020B0A04020102020204" pitchFamily="34" charset="0"/>
            </a:endParaRPr>
          </a:p>
        </p:txBody>
      </p:sp>
      <p:sp>
        <p:nvSpPr>
          <p:cNvPr id="8" name="Text 4"/>
          <p:cNvSpPr/>
          <p:nvPr/>
        </p:nvSpPr>
        <p:spPr>
          <a:xfrm>
            <a:off x="3917275" y="3716417"/>
            <a:ext cx="10248424" cy="2124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40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Create case studies addressing mixed-ability teaching and resource limitations</a:t>
            </a:r>
            <a:r>
              <a:rPr lang="en-US" sz="100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.</a:t>
            </a:r>
            <a:endParaRPr lang="en-US" sz="1000" dirty="0"/>
          </a:p>
        </p:txBody>
      </p:sp>
      <p:pic>
        <p:nvPicPr>
          <p:cNvPr id="9" name="Image 2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701" y="5813108"/>
            <a:ext cx="3319820" cy="2051804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3917275" y="5813108"/>
            <a:ext cx="2254448" cy="20740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1600"/>
              </a:lnSpc>
              <a:buNone/>
            </a:pPr>
            <a:r>
              <a:rPr lang="en-US" sz="16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Implementation</a:t>
            </a:r>
            <a:r>
              <a:rPr lang="en-US" sz="13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 </a:t>
            </a:r>
            <a:r>
              <a:rPr lang="en-US" sz="16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Tools</a:t>
            </a:r>
            <a:endParaRPr lang="en-US" sz="1600" dirty="0">
              <a:latin typeface="Arial Black" panose="020B0A04020102020204" pitchFamily="34" charset="0"/>
            </a:endParaRPr>
          </a:p>
        </p:txBody>
      </p:sp>
      <p:sp>
        <p:nvSpPr>
          <p:cNvPr id="11" name="Text 6"/>
          <p:cNvSpPr/>
          <p:nvPr/>
        </p:nvSpPr>
        <p:spPr>
          <a:xfrm>
            <a:off x="3917275" y="6100167"/>
            <a:ext cx="10248424" cy="2124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1650"/>
              </a:lnSpc>
              <a:buNone/>
            </a:pPr>
            <a:r>
              <a:rPr lang="en-US" sz="140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Provide practical templates and resources for immediate classroom application.</a:t>
            </a:r>
            <a:endParaRPr lang="en-US" sz="1400" dirty="0"/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3C7D0684-A0D2-5D89-0D8D-8746457A0A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702" y="1045606"/>
            <a:ext cx="3319820" cy="2051804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A5D5AC81-3777-8DC1-21B3-581091D37E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701" y="3454239"/>
            <a:ext cx="3319820" cy="2051804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63FC98CD-0EA3-4328-BFBF-48FE73734F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701" y="5813107"/>
            <a:ext cx="3319820" cy="205180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025962"/>
            <a:ext cx="8331756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Peer Support Networks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pic>
        <p:nvPicPr>
          <p:cNvPr id="3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348" y="2188369"/>
            <a:ext cx="2152055" cy="1306949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3894892" y="2804398"/>
            <a:ext cx="318968" cy="3986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250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1</a:t>
            </a:r>
            <a:endParaRPr lang="en-US" sz="2500" dirty="0"/>
          </a:p>
        </p:txBody>
      </p:sp>
      <p:sp>
        <p:nvSpPr>
          <p:cNvPr id="5" name="Text 2"/>
          <p:cNvSpPr/>
          <p:nvPr/>
        </p:nvSpPr>
        <p:spPr>
          <a:xfrm>
            <a:off x="5357217" y="2415183"/>
            <a:ext cx="3403044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Formal Mentorship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6" name="Text 3"/>
          <p:cNvSpPr/>
          <p:nvPr/>
        </p:nvSpPr>
        <p:spPr>
          <a:xfrm>
            <a:off x="5357217" y="2905601"/>
            <a:ext cx="6966704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Structured relationships between experienced and new educators</a:t>
            </a:r>
            <a:endParaRPr lang="en-US" sz="1750" dirty="0"/>
          </a:p>
        </p:txBody>
      </p:sp>
      <p:sp>
        <p:nvSpPr>
          <p:cNvPr id="7" name="Shape 4"/>
          <p:cNvSpPr/>
          <p:nvPr/>
        </p:nvSpPr>
        <p:spPr>
          <a:xfrm>
            <a:off x="5187077" y="3508415"/>
            <a:ext cx="8592860" cy="15240"/>
          </a:xfrm>
          <a:prstGeom prst="roundRect">
            <a:avLst>
              <a:gd name="adj" fmla="val 625116"/>
            </a:avLst>
          </a:prstGeom>
          <a:solidFill>
            <a:srgbClr val="BCDBD4"/>
          </a:solidFill>
          <a:ln/>
        </p:spPr>
        <p:txBody>
          <a:bodyPr/>
          <a:lstStyle/>
          <a:p>
            <a:endParaRPr lang="es-ES"/>
          </a:p>
        </p:txBody>
      </p:sp>
      <p:pic>
        <p:nvPicPr>
          <p:cNvPr id="8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2381" y="3551992"/>
            <a:ext cx="4304109" cy="1306949"/>
          </a:xfrm>
          <a:prstGeom prst="rect">
            <a:avLst/>
          </a:prstGeom>
        </p:spPr>
      </p:pic>
      <p:pic>
        <p:nvPicPr>
          <p:cNvPr id="9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4892" y="4006096"/>
            <a:ext cx="318968" cy="398621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33304" y="3778806"/>
            <a:ext cx="4033480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Learning Communities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1" name="Text 6"/>
          <p:cNvSpPr/>
          <p:nvPr/>
        </p:nvSpPr>
        <p:spPr>
          <a:xfrm>
            <a:off x="6433304" y="4269224"/>
            <a:ext cx="5156240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Subject-specific groups for ongoing collaboration</a:t>
            </a:r>
            <a:endParaRPr lang="en-US" sz="1750" dirty="0"/>
          </a:p>
        </p:txBody>
      </p:sp>
      <p:sp>
        <p:nvSpPr>
          <p:cNvPr id="12" name="Shape 7"/>
          <p:cNvSpPr/>
          <p:nvPr/>
        </p:nvSpPr>
        <p:spPr>
          <a:xfrm>
            <a:off x="6263164" y="4872038"/>
            <a:ext cx="7516773" cy="15240"/>
          </a:xfrm>
          <a:prstGeom prst="roundRect">
            <a:avLst>
              <a:gd name="adj" fmla="val 625116"/>
            </a:avLst>
          </a:prstGeom>
          <a:solidFill>
            <a:srgbClr val="BCDBD4"/>
          </a:solidFill>
          <a:ln/>
        </p:spPr>
        <p:txBody>
          <a:bodyPr/>
          <a:lstStyle/>
          <a:p>
            <a:endParaRPr lang="es-ES"/>
          </a:p>
        </p:txBody>
      </p:sp>
      <p:pic>
        <p:nvPicPr>
          <p:cNvPr id="13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6294" y="4915614"/>
            <a:ext cx="6456164" cy="1306949"/>
          </a:xfrm>
          <a:prstGeom prst="rect">
            <a:avLst/>
          </a:prstGeom>
        </p:spPr>
      </p:pic>
      <p:pic>
        <p:nvPicPr>
          <p:cNvPr id="14" name="Image 4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94773" y="5369719"/>
            <a:ext cx="318968" cy="398621"/>
          </a:xfrm>
          <a:prstGeom prst="rect">
            <a:avLst/>
          </a:prstGeom>
        </p:spPr>
      </p:pic>
      <p:sp>
        <p:nvSpPr>
          <p:cNvPr id="15" name="Text 8"/>
          <p:cNvSpPr/>
          <p:nvPr/>
        </p:nvSpPr>
        <p:spPr>
          <a:xfrm>
            <a:off x="7509272" y="5142428"/>
            <a:ext cx="3932634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Technology Platforms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6" name="Text 9"/>
          <p:cNvSpPr/>
          <p:nvPr/>
        </p:nvSpPr>
        <p:spPr>
          <a:xfrm>
            <a:off x="7509272" y="5632847"/>
            <a:ext cx="4952286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User-friendly interfaces with offline capabilities</a:t>
            </a:r>
            <a:endParaRPr lang="en-US" sz="1750" dirty="0"/>
          </a:p>
        </p:txBody>
      </p:sp>
      <p:sp>
        <p:nvSpPr>
          <p:cNvPr id="17" name="Text 10"/>
          <p:cNvSpPr/>
          <p:nvPr/>
        </p:nvSpPr>
        <p:spPr>
          <a:xfrm>
            <a:off x="793790" y="6477714"/>
            <a:ext cx="13042821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Sustainable peer networks require institutional support and technological infrastructure that accommodates the realities of remote teaching environments.</a:t>
            </a:r>
            <a:endParaRPr lang="en-US" sz="175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476851"/>
            <a:ext cx="13042821" cy="141755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Educational Advisor Capacity Building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Shape 1"/>
          <p:cNvSpPr/>
          <p:nvPr/>
        </p:nvSpPr>
        <p:spPr>
          <a:xfrm>
            <a:off x="793790" y="334803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4" name="Text 2"/>
          <p:cNvSpPr/>
          <p:nvPr/>
        </p:nvSpPr>
        <p:spPr>
          <a:xfrm>
            <a:off x="878860" y="3390543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1</a:t>
            </a:r>
            <a:endParaRPr lang="en-US" sz="2650" dirty="0"/>
          </a:p>
        </p:txBody>
      </p:sp>
      <p:sp>
        <p:nvSpPr>
          <p:cNvPr id="5" name="Text 3"/>
          <p:cNvSpPr/>
          <p:nvPr/>
        </p:nvSpPr>
        <p:spPr>
          <a:xfrm>
            <a:off x="1530906" y="3425904"/>
            <a:ext cx="5252323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Advanced Skills Development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6" name="Text 4"/>
          <p:cNvSpPr/>
          <p:nvPr/>
        </p:nvSpPr>
        <p:spPr>
          <a:xfrm>
            <a:off x="1530906" y="3916323"/>
            <a:ext cx="5642491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Equip advisors with digital facilitation, adaptive coaching, and remote instructional leadership skills.</a:t>
            </a:r>
            <a:endParaRPr lang="en-US" sz="1750" dirty="0"/>
          </a:p>
        </p:txBody>
      </p:sp>
      <p:sp>
        <p:nvSpPr>
          <p:cNvPr id="7" name="Shape 5"/>
          <p:cNvSpPr/>
          <p:nvPr/>
        </p:nvSpPr>
        <p:spPr>
          <a:xfrm>
            <a:off x="7456884" y="334803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8" name="Text 6"/>
          <p:cNvSpPr/>
          <p:nvPr/>
        </p:nvSpPr>
        <p:spPr>
          <a:xfrm>
            <a:off x="7541955" y="3390543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2</a:t>
            </a:r>
            <a:endParaRPr lang="en-US" sz="2650" dirty="0"/>
          </a:p>
        </p:txBody>
      </p:sp>
      <p:sp>
        <p:nvSpPr>
          <p:cNvPr id="9" name="Text 7"/>
          <p:cNvSpPr/>
          <p:nvPr/>
        </p:nvSpPr>
        <p:spPr>
          <a:xfrm>
            <a:off x="8194000" y="3425904"/>
            <a:ext cx="4528304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Context-Specific Training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0" name="Text 8"/>
          <p:cNvSpPr/>
          <p:nvPr/>
        </p:nvSpPr>
        <p:spPr>
          <a:xfrm>
            <a:off x="8194000" y="3916323"/>
            <a:ext cx="5642610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Focus on unique challenges in remote settings: cultural appropriateness, community engagement, differentiated instruction.</a:t>
            </a:r>
            <a:endParaRPr lang="en-US" sz="1750" dirty="0"/>
          </a:p>
        </p:txBody>
      </p:sp>
      <p:sp>
        <p:nvSpPr>
          <p:cNvPr id="11" name="Shape 9"/>
          <p:cNvSpPr/>
          <p:nvPr/>
        </p:nvSpPr>
        <p:spPr>
          <a:xfrm>
            <a:off x="793790" y="545865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2" name="Text 10"/>
          <p:cNvSpPr/>
          <p:nvPr/>
        </p:nvSpPr>
        <p:spPr>
          <a:xfrm>
            <a:off x="878860" y="5501164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3</a:t>
            </a:r>
            <a:endParaRPr lang="en-US" sz="2650" dirty="0"/>
          </a:p>
        </p:txBody>
      </p:sp>
      <p:sp>
        <p:nvSpPr>
          <p:cNvPr id="13" name="Text 11"/>
          <p:cNvSpPr/>
          <p:nvPr/>
        </p:nvSpPr>
        <p:spPr>
          <a:xfrm>
            <a:off x="1530906" y="5536525"/>
            <a:ext cx="4879896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Geographic Reorganization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4" name="Text 12"/>
          <p:cNvSpPr/>
          <p:nvPr/>
        </p:nvSpPr>
        <p:spPr>
          <a:xfrm>
            <a:off x="1530906" y="6026944"/>
            <a:ext cx="5642491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Rearrange schools into manageable groups to enable more consistent advisor involvement.</a:t>
            </a:r>
            <a:endParaRPr lang="en-US" sz="1750" dirty="0"/>
          </a:p>
        </p:txBody>
      </p:sp>
      <p:sp>
        <p:nvSpPr>
          <p:cNvPr id="15" name="Shape 13"/>
          <p:cNvSpPr/>
          <p:nvPr/>
        </p:nvSpPr>
        <p:spPr>
          <a:xfrm>
            <a:off x="7456884" y="545865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6" name="Text 14"/>
          <p:cNvSpPr/>
          <p:nvPr/>
        </p:nvSpPr>
        <p:spPr>
          <a:xfrm>
            <a:off x="7541955" y="5501164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4</a:t>
            </a:r>
            <a:endParaRPr lang="en-US" sz="2650" dirty="0"/>
          </a:p>
        </p:txBody>
      </p:sp>
      <p:sp>
        <p:nvSpPr>
          <p:cNvPr id="17" name="Text 15"/>
          <p:cNvSpPr/>
          <p:nvPr/>
        </p:nvSpPr>
        <p:spPr>
          <a:xfrm>
            <a:off x="8194000" y="5536525"/>
            <a:ext cx="3798570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Long-term Mentoring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8" name="Text 16"/>
          <p:cNvSpPr/>
          <p:nvPr/>
        </p:nvSpPr>
        <p:spPr>
          <a:xfrm>
            <a:off x="8194000" y="6026944"/>
            <a:ext cx="5642610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Develop sustainable models for ongoing support rather than occasional interventions.</a:t>
            </a:r>
            <a:endParaRPr lang="en-US" sz="175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862376"/>
            <a:ext cx="9851231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Infrastructure Investments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793790" y="3138130"/>
            <a:ext cx="4158615" cy="74842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850"/>
              </a:lnSpc>
              <a:buNone/>
            </a:pPr>
            <a:r>
              <a:rPr lang="en-US" sz="58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227+</a:t>
            </a:r>
            <a:endParaRPr lang="en-US" sz="5850" dirty="0"/>
          </a:p>
        </p:txBody>
      </p:sp>
      <p:sp>
        <p:nvSpPr>
          <p:cNvPr id="4" name="Text 2"/>
          <p:cNvSpPr/>
          <p:nvPr/>
        </p:nvSpPr>
        <p:spPr>
          <a:xfrm>
            <a:off x="1040606" y="4169926"/>
            <a:ext cx="3664863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Islands with Schools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5" name="Text 3"/>
          <p:cNvSpPr/>
          <p:nvPr/>
        </p:nvSpPr>
        <p:spPr>
          <a:xfrm>
            <a:off x="793790" y="4660344"/>
            <a:ext cx="4158615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Requiring strategic technology infrastructure investment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5235893" y="3138130"/>
            <a:ext cx="4158615" cy="74842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850"/>
              </a:lnSpc>
              <a:buNone/>
            </a:pPr>
            <a:r>
              <a:rPr lang="en-US" sz="58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100%</a:t>
            </a:r>
            <a:endParaRPr lang="en-US" sz="5850" dirty="0"/>
          </a:p>
        </p:txBody>
      </p:sp>
      <p:sp>
        <p:nvSpPr>
          <p:cNvPr id="7" name="Text 5"/>
          <p:cNvSpPr/>
          <p:nvPr/>
        </p:nvSpPr>
        <p:spPr>
          <a:xfrm>
            <a:off x="5897523" y="4169926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Coverage Goal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5235893" y="4660344"/>
            <a:ext cx="4158615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Ensuring all remote schools have reliable connectivity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9677995" y="3138130"/>
            <a:ext cx="4158615" cy="74842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850"/>
              </a:lnSpc>
              <a:buNone/>
            </a:pPr>
            <a:r>
              <a:rPr lang="en-US" sz="58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24/7</a:t>
            </a:r>
            <a:endParaRPr lang="en-US" sz="5850" dirty="0"/>
          </a:p>
        </p:txBody>
      </p:sp>
      <p:sp>
        <p:nvSpPr>
          <p:cNvPr id="10" name="Text 8"/>
          <p:cNvSpPr/>
          <p:nvPr/>
        </p:nvSpPr>
        <p:spPr>
          <a:xfrm>
            <a:off x="10140315" y="4169926"/>
            <a:ext cx="3233857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Technical Support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1" name="Text 9"/>
          <p:cNvSpPr/>
          <p:nvPr/>
        </p:nvSpPr>
        <p:spPr>
          <a:xfrm>
            <a:off x="9677995" y="4660344"/>
            <a:ext cx="4158615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Regional networks providing remote and on-site assistance</a:t>
            </a:r>
            <a:endParaRPr lang="en-US" sz="1750" dirty="0"/>
          </a:p>
        </p:txBody>
      </p:sp>
      <p:sp>
        <p:nvSpPr>
          <p:cNvPr id="12" name="Text 10"/>
          <p:cNvSpPr/>
          <p:nvPr/>
        </p:nvSpPr>
        <p:spPr>
          <a:xfrm>
            <a:off x="793790" y="5641300"/>
            <a:ext cx="13042821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Equitable, sustainable, and pedagogically sound investment in technology infrastructure must be approached holistically through partnerships with providers, government action, and EU funding.</a:t>
            </a:r>
            <a:endParaRPr lang="en-US" sz="175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251109"/>
            <a:ext cx="8306276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Integrated Governance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928688" y="2680097"/>
            <a:ext cx="3763804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Central Coordination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4" name="Text 2"/>
          <p:cNvSpPr/>
          <p:nvPr/>
        </p:nvSpPr>
        <p:spPr>
          <a:xfrm>
            <a:off x="793790" y="3170515"/>
            <a:ext cx="3898702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Establish a National Remote Education Professional Development Coordination Center</a:t>
            </a:r>
            <a:endParaRPr lang="en-US" sz="1750" dirty="0"/>
          </a:p>
        </p:txBody>
      </p:sp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653" y="2413516"/>
            <a:ext cx="4564975" cy="4564975"/>
          </a:xfrm>
          <a:prstGeom prst="rect">
            <a:avLst/>
          </a:prstGeom>
        </p:spPr>
      </p:pic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5633" y="3353991"/>
            <a:ext cx="339328" cy="42422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9937790" y="2680097"/>
            <a:ext cx="3100626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Key Stakeholders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4"/>
          <p:cNvSpPr/>
          <p:nvPr/>
        </p:nvSpPr>
        <p:spPr>
          <a:xfrm>
            <a:off x="9937790" y="3170515"/>
            <a:ext cx="3898821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Include IEP, EKDDA, regional directorates, universities, and Education Advisors</a:t>
            </a:r>
            <a:endParaRPr lang="en-US" sz="1750" dirty="0"/>
          </a:p>
        </p:txBody>
      </p:sp>
      <p:pic>
        <p:nvPicPr>
          <p:cNvPr id="9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2653" y="2413516"/>
            <a:ext cx="4564975" cy="4564975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75201" y="3353991"/>
            <a:ext cx="339328" cy="42422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4250"/>
              </a:lnSpc>
              <a:buNone/>
            </a:pPr>
            <a:r>
              <a:rPr lang="en-US" sz="26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2</a:t>
            </a:r>
            <a:endParaRPr lang="en-US" sz="2650" dirty="0"/>
          </a:p>
        </p:txBody>
      </p:sp>
      <p:sp>
        <p:nvSpPr>
          <p:cNvPr id="11" name="Text 6"/>
          <p:cNvSpPr/>
          <p:nvPr/>
        </p:nvSpPr>
        <p:spPr>
          <a:xfrm>
            <a:off x="9937790" y="5132665"/>
            <a:ext cx="3283982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Quality Standards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2" name="Text 7"/>
          <p:cNvSpPr/>
          <p:nvPr/>
        </p:nvSpPr>
        <p:spPr>
          <a:xfrm>
            <a:off x="9937790" y="5623084"/>
            <a:ext cx="3898821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Monitor programs, eliminate redundancy, and establish consistent quality metrics</a:t>
            </a:r>
            <a:endParaRPr lang="en-US" sz="1750" dirty="0"/>
          </a:p>
        </p:txBody>
      </p:sp>
      <p:pic>
        <p:nvPicPr>
          <p:cNvPr id="13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32653" y="2413516"/>
            <a:ext cx="4564975" cy="4564975"/>
          </a:xfrm>
          <a:prstGeom prst="rect">
            <a:avLst/>
          </a:prstGeom>
        </p:spPr>
      </p:pic>
      <p:pic>
        <p:nvPicPr>
          <p:cNvPr id="14" name="Image 4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5201" y="5613559"/>
            <a:ext cx="339328" cy="424220"/>
          </a:xfrm>
          <a:prstGeom prst="rect">
            <a:avLst/>
          </a:prstGeom>
        </p:spPr>
      </p:pic>
      <p:sp>
        <p:nvSpPr>
          <p:cNvPr id="15" name="Text 8"/>
          <p:cNvSpPr/>
          <p:nvPr/>
        </p:nvSpPr>
        <p:spPr>
          <a:xfrm>
            <a:off x="1225391" y="5132665"/>
            <a:ext cx="3467100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Single Access Point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6" name="Text 9"/>
          <p:cNvSpPr/>
          <p:nvPr/>
        </p:nvSpPr>
        <p:spPr>
          <a:xfrm>
            <a:off x="793790" y="5623084"/>
            <a:ext cx="3898702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Create unified digital portal for all professional development opportunities</a:t>
            </a:r>
            <a:endParaRPr lang="en-US" sz="1750" dirty="0"/>
          </a:p>
        </p:txBody>
      </p:sp>
      <p:pic>
        <p:nvPicPr>
          <p:cNvPr id="17" name="Image 5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32653" y="2413516"/>
            <a:ext cx="4564975" cy="4564975"/>
          </a:xfrm>
          <a:prstGeom prst="rect">
            <a:avLst/>
          </a:prstGeom>
        </p:spPr>
      </p:pic>
      <p:pic>
        <p:nvPicPr>
          <p:cNvPr id="18" name="Image 6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5633" y="5613559"/>
            <a:ext cx="339328" cy="42422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845939"/>
            <a:ext cx="13042821" cy="141755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Conclusion: A Vision for Educational Equity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Shape 1"/>
          <p:cNvSpPr/>
          <p:nvPr/>
        </p:nvSpPr>
        <p:spPr>
          <a:xfrm>
            <a:off x="793790" y="3057287"/>
            <a:ext cx="6436400" cy="226814"/>
          </a:xfrm>
          <a:prstGeom prst="roundRect">
            <a:avLst>
              <a:gd name="adj" fmla="val 42003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4" name="Text 2"/>
          <p:cNvSpPr/>
          <p:nvPr/>
        </p:nvSpPr>
        <p:spPr>
          <a:xfrm>
            <a:off x="1020604" y="3510915"/>
            <a:ext cx="4601647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Systemic Transformation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5" name="Text 3"/>
          <p:cNvSpPr/>
          <p:nvPr/>
        </p:nvSpPr>
        <p:spPr>
          <a:xfrm>
            <a:off x="1020604" y="4001333"/>
            <a:ext cx="5982772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Fundamental restructuring rather than incremental adjustments to address remote teacher needs.</a:t>
            </a:r>
            <a:endParaRPr lang="en-US" sz="1750" dirty="0"/>
          </a:p>
        </p:txBody>
      </p:sp>
      <p:sp>
        <p:nvSpPr>
          <p:cNvPr id="6" name="Shape 4"/>
          <p:cNvSpPr/>
          <p:nvPr/>
        </p:nvSpPr>
        <p:spPr>
          <a:xfrm>
            <a:off x="7400211" y="2717125"/>
            <a:ext cx="6436400" cy="226814"/>
          </a:xfrm>
          <a:prstGeom prst="roundRect">
            <a:avLst>
              <a:gd name="adj" fmla="val 42003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7" name="Text 5"/>
          <p:cNvSpPr/>
          <p:nvPr/>
        </p:nvSpPr>
        <p:spPr>
          <a:xfrm>
            <a:off x="7627025" y="3170753"/>
            <a:ext cx="3558659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Educational Justice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7627025" y="3661172"/>
            <a:ext cx="5982772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Ensuring all educators have equal opportunities for professional growth regardless of location.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793790" y="5464135"/>
            <a:ext cx="6436400" cy="226814"/>
          </a:xfrm>
          <a:prstGeom prst="roundRect">
            <a:avLst>
              <a:gd name="adj" fmla="val 42003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0" name="Text 8"/>
          <p:cNvSpPr/>
          <p:nvPr/>
        </p:nvSpPr>
        <p:spPr>
          <a:xfrm>
            <a:off x="1020604" y="5917763"/>
            <a:ext cx="3031212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Global Relevance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1" name="Text 9"/>
          <p:cNvSpPr/>
          <p:nvPr/>
        </p:nvSpPr>
        <p:spPr>
          <a:xfrm>
            <a:off x="1020604" y="6408182"/>
            <a:ext cx="5982772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Challenges faced by Greek remote educators mirror those of isolated teachers worldwide.</a:t>
            </a:r>
            <a:endParaRPr lang="en-US" sz="1750" dirty="0"/>
          </a:p>
        </p:txBody>
      </p:sp>
      <p:sp>
        <p:nvSpPr>
          <p:cNvPr id="12" name="Shape 10"/>
          <p:cNvSpPr/>
          <p:nvPr/>
        </p:nvSpPr>
        <p:spPr>
          <a:xfrm>
            <a:off x="7400211" y="5123974"/>
            <a:ext cx="6436400" cy="226814"/>
          </a:xfrm>
          <a:prstGeom prst="roundRect">
            <a:avLst>
              <a:gd name="adj" fmla="val 42003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3" name="Text 11"/>
          <p:cNvSpPr/>
          <p:nvPr/>
        </p:nvSpPr>
        <p:spPr>
          <a:xfrm>
            <a:off x="7627025" y="5577602"/>
            <a:ext cx="3533894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Model Development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4" name="Text 12"/>
          <p:cNvSpPr/>
          <p:nvPr/>
        </p:nvSpPr>
        <p:spPr>
          <a:xfrm>
            <a:off x="7627025" y="6068020"/>
            <a:ext cx="5982772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Greece can create professional development systems that serve as models for countries with similar challenges.</a:t>
            </a:r>
            <a:endParaRPr lang="en-US" sz="17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476851"/>
            <a:ext cx="13316348" cy="141755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Challenge of Remote Teacher Training</a:t>
            </a:r>
            <a:endParaRPr lang="en-US" sz="4450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hape 1"/>
          <p:cNvSpPr/>
          <p:nvPr/>
        </p:nvSpPr>
        <p:spPr>
          <a:xfrm>
            <a:off x="793790" y="334803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4" name="Text 2"/>
          <p:cNvSpPr/>
          <p:nvPr/>
        </p:nvSpPr>
        <p:spPr>
          <a:xfrm>
            <a:off x="1530906" y="3425904"/>
            <a:ext cx="3713559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Geographic Isolation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5" name="Text 3"/>
          <p:cNvSpPr/>
          <p:nvPr/>
        </p:nvSpPr>
        <p:spPr>
          <a:xfrm>
            <a:off x="1530906" y="3916323"/>
            <a:ext cx="5642491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227+ inhabited Greek islands with student populations face profound difficulties accessing professional development.</a:t>
            </a:r>
            <a:endParaRPr lang="en-US" sz="1750" dirty="0"/>
          </a:p>
        </p:txBody>
      </p:sp>
      <p:sp>
        <p:nvSpPr>
          <p:cNvPr id="6" name="Shape 4"/>
          <p:cNvSpPr/>
          <p:nvPr/>
        </p:nvSpPr>
        <p:spPr>
          <a:xfrm>
            <a:off x="7456884" y="334803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7" name="Text 5"/>
          <p:cNvSpPr/>
          <p:nvPr/>
        </p:nvSpPr>
        <p:spPr>
          <a:xfrm>
            <a:off x="8194000" y="3425904"/>
            <a:ext cx="3803452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Resource Limitations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8194000" y="3916323"/>
            <a:ext cx="5642610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Weak technological infrastructure and limited resources compound isolation challenges.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793790" y="545865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0" name="Text 8"/>
          <p:cNvSpPr/>
          <p:nvPr/>
        </p:nvSpPr>
        <p:spPr>
          <a:xfrm>
            <a:off x="1530906" y="5536525"/>
            <a:ext cx="4232791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Professional Loneliness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1" name="Text 9"/>
          <p:cNvSpPr/>
          <p:nvPr/>
        </p:nvSpPr>
        <p:spPr>
          <a:xfrm>
            <a:off x="1530906" y="6026944"/>
            <a:ext cx="5642491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Teachers report significant restrictions in accessing training, mentoring, and pedagogical support.</a:t>
            </a:r>
            <a:endParaRPr lang="en-US" sz="1750" dirty="0"/>
          </a:p>
        </p:txBody>
      </p:sp>
      <p:sp>
        <p:nvSpPr>
          <p:cNvPr id="12" name="Shape 10"/>
          <p:cNvSpPr/>
          <p:nvPr/>
        </p:nvSpPr>
        <p:spPr>
          <a:xfrm>
            <a:off x="7456884" y="545865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3" name="Text 11"/>
          <p:cNvSpPr/>
          <p:nvPr/>
        </p:nvSpPr>
        <p:spPr>
          <a:xfrm>
            <a:off x="8194000" y="5536525"/>
            <a:ext cx="2993231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COVID-19 Impact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4" name="Text 12"/>
          <p:cNvSpPr/>
          <p:nvPr/>
        </p:nvSpPr>
        <p:spPr>
          <a:xfrm>
            <a:off x="8194000" y="6026944"/>
            <a:ext cx="5642610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The pandemic worsened difficulties while highlighting the need for flexible training models.</a:t>
            </a:r>
            <a:endParaRPr lang="en-US" sz="17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2141577"/>
            <a:ext cx="9592747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Greek Educational Context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pic>
        <p:nvPicPr>
          <p:cNvPr id="3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790" y="3303984"/>
            <a:ext cx="566976" cy="566976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793790" y="4154448"/>
            <a:ext cx="3048000" cy="7086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Centralized Governance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793790" y="4999196"/>
            <a:ext cx="3048000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Highly centralized educational system with low school autonomy.</a:t>
            </a:r>
            <a:endParaRPr lang="en-US" sz="1750" dirty="0"/>
          </a:p>
        </p:txBody>
      </p:sp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5278" y="3303984"/>
            <a:ext cx="566976" cy="566976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125278" y="4154448"/>
            <a:ext cx="3048119" cy="7086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Geographic Fragmentation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4"/>
          <p:cNvSpPr/>
          <p:nvPr/>
        </p:nvSpPr>
        <p:spPr>
          <a:xfrm>
            <a:off x="4125278" y="4999196"/>
            <a:ext cx="3048119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Extreme geographic dispersion across hundreds of islands.</a:t>
            </a:r>
            <a:endParaRPr lang="en-US" sz="1750" dirty="0"/>
          </a:p>
        </p:txBody>
      </p:sp>
      <p:pic>
        <p:nvPicPr>
          <p:cNvPr id="9" name="Image 2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6884" y="3303984"/>
            <a:ext cx="566976" cy="566976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7456884" y="4154448"/>
            <a:ext cx="3048119" cy="7086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Educational Advisors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1" name="Text 6"/>
          <p:cNvSpPr/>
          <p:nvPr/>
        </p:nvSpPr>
        <p:spPr>
          <a:xfrm>
            <a:off x="7456884" y="4999196"/>
            <a:ext cx="3048119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Tasked with providing guidance but hindered by situational variables.</a:t>
            </a:r>
            <a:endParaRPr lang="en-US" sz="1750" dirty="0"/>
          </a:p>
        </p:txBody>
      </p:sp>
      <p:pic>
        <p:nvPicPr>
          <p:cNvPr id="12" name="Image 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88491" y="3303984"/>
            <a:ext cx="566976" cy="566976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10788491" y="4154448"/>
            <a:ext cx="3048119" cy="7086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National Initiatives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4" name="Text 8"/>
          <p:cNvSpPr/>
          <p:nvPr/>
        </p:nvSpPr>
        <p:spPr>
          <a:xfrm>
            <a:off x="10788491" y="4999196"/>
            <a:ext cx="3048119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IEP, EKDDA, and EU-funded projects attempt to bridge gaps with mixed results.</a:t>
            </a:r>
            <a:endParaRPr lang="en-US" sz="17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733901"/>
            <a:ext cx="12087939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Evolution of Teacher Development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Shape 1"/>
          <p:cNvSpPr/>
          <p:nvPr/>
        </p:nvSpPr>
        <p:spPr>
          <a:xfrm>
            <a:off x="7299960" y="1896308"/>
            <a:ext cx="30480" cy="5599271"/>
          </a:xfrm>
          <a:prstGeom prst="roundRect">
            <a:avLst>
              <a:gd name="adj" fmla="val 312558"/>
            </a:avLst>
          </a:prstGeom>
          <a:solidFill>
            <a:srgbClr val="BCDBD4"/>
          </a:solidFill>
          <a:ln/>
        </p:spPr>
        <p:txBody>
          <a:bodyPr/>
          <a:lstStyle/>
          <a:p>
            <a:endParaRPr lang="es-ES"/>
          </a:p>
        </p:txBody>
      </p:sp>
      <p:sp>
        <p:nvSpPr>
          <p:cNvPr id="4" name="Shape 2"/>
          <p:cNvSpPr/>
          <p:nvPr/>
        </p:nvSpPr>
        <p:spPr>
          <a:xfrm>
            <a:off x="6410087" y="2136219"/>
            <a:ext cx="680442" cy="30480"/>
          </a:xfrm>
          <a:prstGeom prst="roundRect">
            <a:avLst>
              <a:gd name="adj" fmla="val 312558"/>
            </a:avLst>
          </a:prstGeom>
          <a:solidFill>
            <a:srgbClr val="BCDBD4"/>
          </a:solidFill>
          <a:ln/>
        </p:spPr>
        <p:txBody>
          <a:bodyPr/>
          <a:lstStyle/>
          <a:p>
            <a:endParaRPr lang="es-ES"/>
          </a:p>
        </p:txBody>
      </p:sp>
      <p:sp>
        <p:nvSpPr>
          <p:cNvPr id="5" name="Shape 3"/>
          <p:cNvSpPr/>
          <p:nvPr/>
        </p:nvSpPr>
        <p:spPr>
          <a:xfrm>
            <a:off x="7060049" y="189630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6" name="Text 4"/>
          <p:cNvSpPr/>
          <p:nvPr/>
        </p:nvSpPr>
        <p:spPr>
          <a:xfrm>
            <a:off x="7145119" y="1938814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1</a:t>
            </a:r>
            <a:endParaRPr lang="en-US" sz="2650" dirty="0"/>
          </a:p>
        </p:txBody>
      </p:sp>
      <p:sp>
        <p:nvSpPr>
          <p:cNvPr id="7" name="Text 5"/>
          <p:cNvSpPr/>
          <p:nvPr/>
        </p:nvSpPr>
        <p:spPr>
          <a:xfrm>
            <a:off x="3345894" y="1974175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Early 2000s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793790" y="2464594"/>
            <a:ext cx="5387340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Ministry recognizes significant inequalities between urban centers and remote regions in training opportunities.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7539871" y="3497104"/>
            <a:ext cx="680442" cy="30480"/>
          </a:xfrm>
          <a:prstGeom prst="roundRect">
            <a:avLst>
              <a:gd name="adj" fmla="val 312558"/>
            </a:avLst>
          </a:prstGeom>
          <a:solidFill>
            <a:srgbClr val="BCDBD4"/>
          </a:solidFill>
          <a:ln/>
        </p:spPr>
        <p:txBody>
          <a:bodyPr/>
          <a:lstStyle/>
          <a:p>
            <a:endParaRPr lang="es-ES"/>
          </a:p>
        </p:txBody>
      </p:sp>
      <p:sp>
        <p:nvSpPr>
          <p:cNvPr id="10" name="Shape 8"/>
          <p:cNvSpPr/>
          <p:nvPr/>
        </p:nvSpPr>
        <p:spPr>
          <a:xfrm>
            <a:off x="7060049" y="3257193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1" name="Text 9"/>
          <p:cNvSpPr/>
          <p:nvPr/>
        </p:nvSpPr>
        <p:spPr>
          <a:xfrm>
            <a:off x="7145119" y="3299698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2</a:t>
            </a:r>
            <a:endParaRPr lang="en-US" sz="2650" dirty="0"/>
          </a:p>
        </p:txBody>
      </p:sp>
      <p:sp>
        <p:nvSpPr>
          <p:cNvPr id="12" name="Text 10"/>
          <p:cNvSpPr/>
          <p:nvPr/>
        </p:nvSpPr>
        <p:spPr>
          <a:xfrm>
            <a:off x="8449270" y="3335060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2010 Onwards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3" name="Text 11"/>
          <p:cNvSpPr/>
          <p:nvPr/>
        </p:nvSpPr>
        <p:spPr>
          <a:xfrm>
            <a:off x="8449270" y="3825478"/>
            <a:ext cx="5387340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Austerity measures promote cost-effective solutions like online courses, though often not contextualized.</a:t>
            </a:r>
            <a:endParaRPr lang="en-US" sz="1750" dirty="0"/>
          </a:p>
        </p:txBody>
      </p:sp>
      <p:sp>
        <p:nvSpPr>
          <p:cNvPr id="14" name="Shape 12"/>
          <p:cNvSpPr/>
          <p:nvPr/>
        </p:nvSpPr>
        <p:spPr>
          <a:xfrm>
            <a:off x="6410087" y="4670108"/>
            <a:ext cx="680442" cy="30480"/>
          </a:xfrm>
          <a:prstGeom prst="roundRect">
            <a:avLst>
              <a:gd name="adj" fmla="val 312558"/>
            </a:avLst>
          </a:prstGeom>
          <a:solidFill>
            <a:srgbClr val="BCDBD4"/>
          </a:solidFill>
          <a:ln/>
        </p:spPr>
        <p:txBody>
          <a:bodyPr/>
          <a:lstStyle/>
          <a:p>
            <a:endParaRPr lang="es-ES"/>
          </a:p>
        </p:txBody>
      </p:sp>
      <p:sp>
        <p:nvSpPr>
          <p:cNvPr id="15" name="Shape 13"/>
          <p:cNvSpPr/>
          <p:nvPr/>
        </p:nvSpPr>
        <p:spPr>
          <a:xfrm>
            <a:off x="7060049" y="4430197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6" name="Text 14"/>
          <p:cNvSpPr/>
          <p:nvPr/>
        </p:nvSpPr>
        <p:spPr>
          <a:xfrm>
            <a:off x="7145119" y="4472702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3</a:t>
            </a:r>
            <a:endParaRPr lang="en-US" sz="2650" dirty="0"/>
          </a:p>
        </p:txBody>
      </p:sp>
      <p:sp>
        <p:nvSpPr>
          <p:cNvPr id="17" name="Text 15"/>
          <p:cNvSpPr/>
          <p:nvPr/>
        </p:nvSpPr>
        <p:spPr>
          <a:xfrm>
            <a:off x="3345894" y="4508063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EU Integration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8" name="Text 16"/>
          <p:cNvSpPr/>
          <p:nvPr/>
        </p:nvSpPr>
        <p:spPr>
          <a:xfrm>
            <a:off x="793790" y="4998482"/>
            <a:ext cx="5387340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Participation in European initiatives offers sponsorship and implementation models.</a:t>
            </a:r>
            <a:endParaRPr lang="en-US" sz="1750" dirty="0"/>
          </a:p>
        </p:txBody>
      </p:sp>
      <p:sp>
        <p:nvSpPr>
          <p:cNvPr id="19" name="Shape 17"/>
          <p:cNvSpPr/>
          <p:nvPr/>
        </p:nvSpPr>
        <p:spPr>
          <a:xfrm>
            <a:off x="7539871" y="5843111"/>
            <a:ext cx="680442" cy="30480"/>
          </a:xfrm>
          <a:prstGeom prst="roundRect">
            <a:avLst>
              <a:gd name="adj" fmla="val 312558"/>
            </a:avLst>
          </a:prstGeom>
          <a:solidFill>
            <a:srgbClr val="BCDBD4"/>
          </a:solidFill>
          <a:ln/>
        </p:spPr>
        <p:txBody>
          <a:bodyPr/>
          <a:lstStyle/>
          <a:p>
            <a:endParaRPr lang="es-ES"/>
          </a:p>
        </p:txBody>
      </p:sp>
      <p:sp>
        <p:nvSpPr>
          <p:cNvPr id="20" name="Shape 18"/>
          <p:cNvSpPr/>
          <p:nvPr/>
        </p:nvSpPr>
        <p:spPr>
          <a:xfrm>
            <a:off x="7060049" y="5603200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21" name="Text 19"/>
          <p:cNvSpPr/>
          <p:nvPr/>
        </p:nvSpPr>
        <p:spPr>
          <a:xfrm>
            <a:off x="7145119" y="5645706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50"/>
              </a:lnSpc>
              <a:buNone/>
            </a:pPr>
            <a:r>
              <a:rPr lang="en-US" sz="2650" b="1" dirty="0">
                <a:solidFill>
                  <a:srgbClr val="333F70"/>
                </a:solidFill>
                <a:latin typeface="Unbounded Bold" pitchFamily="34" charset="0"/>
                <a:ea typeface="Unbounded Bold" pitchFamily="34" charset="-122"/>
                <a:cs typeface="Unbounded Bold" pitchFamily="34" charset="-120"/>
              </a:rPr>
              <a:t>4</a:t>
            </a:r>
            <a:endParaRPr lang="en-US" sz="2650" dirty="0"/>
          </a:p>
        </p:txBody>
      </p:sp>
      <p:sp>
        <p:nvSpPr>
          <p:cNvPr id="22" name="Text 20"/>
          <p:cNvSpPr/>
          <p:nvPr/>
        </p:nvSpPr>
        <p:spPr>
          <a:xfrm>
            <a:off x="8449270" y="5681067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COVID-19 Crisis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23" name="Text 21"/>
          <p:cNvSpPr/>
          <p:nvPr/>
        </p:nvSpPr>
        <p:spPr>
          <a:xfrm>
            <a:off x="8449270" y="6171486"/>
            <a:ext cx="5387340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Acts as stress test and innovation catalyst, exposing digital divides and creating pressure for new models.</a:t>
            </a:r>
            <a:endParaRPr lang="en-US" sz="17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822609"/>
            <a:ext cx="13042821" cy="141755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Implementation Gap Between Policy and Practice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793790" y="3807143"/>
            <a:ext cx="2951083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Policy Intentions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4" name="Text 2"/>
          <p:cNvSpPr/>
          <p:nvPr/>
        </p:nvSpPr>
        <p:spPr>
          <a:xfrm>
            <a:off x="793790" y="4388287"/>
            <a:ext cx="3978116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Greek legislation mandates Educational Advisors to offer regular pedagogical support to all schools.</a:t>
            </a:r>
            <a:endParaRPr lang="en-US" sz="1750" dirty="0"/>
          </a:p>
        </p:txBody>
      </p:sp>
      <p:sp>
        <p:nvSpPr>
          <p:cNvPr id="5" name="Text 3"/>
          <p:cNvSpPr/>
          <p:nvPr/>
        </p:nvSpPr>
        <p:spPr>
          <a:xfrm>
            <a:off x="5332928" y="3807143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Reality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6" name="Text 4"/>
          <p:cNvSpPr/>
          <p:nvPr/>
        </p:nvSpPr>
        <p:spPr>
          <a:xfrm>
            <a:off x="5332928" y="4388287"/>
            <a:ext cx="3978116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Advisors responsible for vast territories with dozens of schools scattered across islands. Travel difficulties make consistent mentorship untenable.</a:t>
            </a:r>
            <a:endParaRPr lang="en-US" sz="1750" dirty="0"/>
          </a:p>
        </p:txBody>
      </p:sp>
      <p:sp>
        <p:nvSpPr>
          <p:cNvPr id="7" name="Text 5"/>
          <p:cNvSpPr/>
          <p:nvPr/>
        </p:nvSpPr>
        <p:spPr>
          <a:xfrm>
            <a:off x="9872067" y="3807143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Consequences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9872067" y="4388287"/>
            <a:ext cx="3978116" cy="14516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Weakened teacher confidence in institutional support, lowered motivation, and increased professional isolation.</a:t>
            </a:r>
            <a:endParaRPr lang="en-US" sz="17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969288"/>
            <a:ext cx="9996368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Digital Infrastructure Divide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Shape 1"/>
          <p:cNvSpPr/>
          <p:nvPr/>
        </p:nvSpPr>
        <p:spPr>
          <a:xfrm>
            <a:off x="793790" y="2131695"/>
            <a:ext cx="2173724" cy="1306949"/>
          </a:xfrm>
          <a:prstGeom prst="roundRect">
            <a:avLst>
              <a:gd name="adj" fmla="val 728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pic>
        <p:nvPicPr>
          <p:cNvPr id="4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167" y="2585799"/>
            <a:ext cx="318968" cy="398621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3194328" y="2358509"/>
            <a:ext cx="3533418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Connectivity Issues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6" name="Text 3"/>
          <p:cNvSpPr/>
          <p:nvPr/>
        </p:nvSpPr>
        <p:spPr>
          <a:xfrm>
            <a:off x="3194328" y="2848928"/>
            <a:ext cx="4869656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Unreliable connections and limited bandwidth</a:t>
            </a:r>
            <a:endParaRPr lang="en-US" sz="1750" dirty="0"/>
          </a:p>
        </p:txBody>
      </p:sp>
      <p:sp>
        <p:nvSpPr>
          <p:cNvPr id="7" name="Shape 4"/>
          <p:cNvSpPr/>
          <p:nvPr/>
        </p:nvSpPr>
        <p:spPr>
          <a:xfrm>
            <a:off x="3080861" y="3423404"/>
            <a:ext cx="10642402" cy="15240"/>
          </a:xfrm>
          <a:prstGeom prst="roundRect">
            <a:avLst>
              <a:gd name="adj" fmla="val 625116"/>
            </a:avLst>
          </a:prstGeom>
          <a:solidFill>
            <a:srgbClr val="BCDBD4"/>
          </a:solidFill>
          <a:ln/>
        </p:spPr>
        <p:txBody>
          <a:bodyPr/>
          <a:lstStyle/>
          <a:p>
            <a:endParaRPr lang="es-ES"/>
          </a:p>
        </p:txBody>
      </p:sp>
      <p:sp>
        <p:nvSpPr>
          <p:cNvPr id="8" name="Shape 5"/>
          <p:cNvSpPr/>
          <p:nvPr/>
        </p:nvSpPr>
        <p:spPr>
          <a:xfrm>
            <a:off x="793790" y="3551992"/>
            <a:ext cx="4347567" cy="1306949"/>
          </a:xfrm>
          <a:prstGeom prst="roundRect">
            <a:avLst>
              <a:gd name="adj" fmla="val 728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pic>
        <p:nvPicPr>
          <p:cNvPr id="9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8089" y="4006096"/>
            <a:ext cx="318968" cy="398621"/>
          </a:xfrm>
          <a:prstGeom prst="rect">
            <a:avLst/>
          </a:prstGeom>
        </p:spPr>
      </p:pic>
      <p:sp>
        <p:nvSpPr>
          <p:cNvPr id="10" name="Text 6"/>
          <p:cNvSpPr/>
          <p:nvPr/>
        </p:nvSpPr>
        <p:spPr>
          <a:xfrm>
            <a:off x="5368171" y="3778806"/>
            <a:ext cx="3983117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Equipment Challenges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1" name="Text 7"/>
          <p:cNvSpPr/>
          <p:nvPr/>
        </p:nvSpPr>
        <p:spPr>
          <a:xfrm>
            <a:off x="5368171" y="4269224"/>
            <a:ext cx="537531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Outdated devices and minimal technical assistance</a:t>
            </a:r>
            <a:endParaRPr lang="en-US" sz="1750" dirty="0"/>
          </a:p>
        </p:txBody>
      </p:sp>
      <p:sp>
        <p:nvSpPr>
          <p:cNvPr id="12" name="Shape 8"/>
          <p:cNvSpPr/>
          <p:nvPr/>
        </p:nvSpPr>
        <p:spPr>
          <a:xfrm>
            <a:off x="5254704" y="4843701"/>
            <a:ext cx="8468558" cy="15240"/>
          </a:xfrm>
          <a:prstGeom prst="roundRect">
            <a:avLst>
              <a:gd name="adj" fmla="val 625116"/>
            </a:avLst>
          </a:prstGeom>
          <a:solidFill>
            <a:srgbClr val="BCDBD4"/>
          </a:solidFill>
          <a:ln/>
        </p:spPr>
        <p:txBody>
          <a:bodyPr/>
          <a:lstStyle/>
          <a:p>
            <a:endParaRPr lang="es-ES"/>
          </a:p>
        </p:txBody>
      </p:sp>
      <p:sp>
        <p:nvSpPr>
          <p:cNvPr id="13" name="Shape 9"/>
          <p:cNvSpPr/>
          <p:nvPr/>
        </p:nvSpPr>
        <p:spPr>
          <a:xfrm>
            <a:off x="793790" y="4972288"/>
            <a:ext cx="6521410" cy="1306949"/>
          </a:xfrm>
          <a:prstGeom prst="roundRect">
            <a:avLst>
              <a:gd name="adj" fmla="val 7289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pic>
        <p:nvPicPr>
          <p:cNvPr id="14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5011" y="5426393"/>
            <a:ext cx="318968" cy="398621"/>
          </a:xfrm>
          <a:prstGeom prst="rect">
            <a:avLst/>
          </a:prstGeom>
        </p:spPr>
      </p:pic>
      <p:sp>
        <p:nvSpPr>
          <p:cNvPr id="15" name="Text 10"/>
          <p:cNvSpPr/>
          <p:nvPr/>
        </p:nvSpPr>
        <p:spPr>
          <a:xfrm>
            <a:off x="7542014" y="5199102"/>
            <a:ext cx="3735110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Digital Literacy Gaps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6" name="Text 11"/>
          <p:cNvSpPr/>
          <p:nvPr/>
        </p:nvSpPr>
        <p:spPr>
          <a:xfrm>
            <a:off x="7542014" y="5689521"/>
            <a:ext cx="5512713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Varying levels of teacher digital confidence and skills</a:t>
            </a:r>
            <a:endParaRPr lang="en-US" sz="1750" dirty="0"/>
          </a:p>
        </p:txBody>
      </p:sp>
      <p:sp>
        <p:nvSpPr>
          <p:cNvPr id="17" name="Text 12"/>
          <p:cNvSpPr/>
          <p:nvPr/>
        </p:nvSpPr>
        <p:spPr>
          <a:xfrm>
            <a:off x="793790" y="6534388"/>
            <a:ext cx="13042821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These challenges create a domino effect hampering teachers' ability to attend training, access resources, collaborate online, and deliver digital pedagogies.</a:t>
            </a:r>
            <a:endParaRPr lang="en-US" sz="17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372195"/>
            <a:ext cx="12111752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Content Misalignment Challenges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Shape 1"/>
          <p:cNvSpPr/>
          <p:nvPr/>
        </p:nvSpPr>
        <p:spPr>
          <a:xfrm>
            <a:off x="793790" y="2534603"/>
            <a:ext cx="6407944" cy="2047994"/>
          </a:xfrm>
          <a:prstGeom prst="roundRect">
            <a:avLst>
              <a:gd name="adj" fmla="val 4652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4" name="Text 2"/>
          <p:cNvSpPr/>
          <p:nvPr/>
        </p:nvSpPr>
        <p:spPr>
          <a:xfrm>
            <a:off x="1028224" y="2769037"/>
            <a:ext cx="2915603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Generic Content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5" name="Text 3"/>
          <p:cNvSpPr/>
          <p:nvPr/>
        </p:nvSpPr>
        <p:spPr>
          <a:xfrm>
            <a:off x="1028224" y="3259455"/>
            <a:ext cx="5939076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Most training programs developed for general national audiences, not considering remote contexts.</a:t>
            </a:r>
            <a:endParaRPr lang="en-US" sz="1750" dirty="0"/>
          </a:p>
        </p:txBody>
      </p:sp>
      <p:sp>
        <p:nvSpPr>
          <p:cNvPr id="6" name="Shape 4"/>
          <p:cNvSpPr/>
          <p:nvPr/>
        </p:nvSpPr>
        <p:spPr>
          <a:xfrm>
            <a:off x="7428548" y="2534603"/>
            <a:ext cx="6408063" cy="2047994"/>
          </a:xfrm>
          <a:prstGeom prst="roundRect">
            <a:avLst>
              <a:gd name="adj" fmla="val 4652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7" name="Text 5"/>
          <p:cNvSpPr/>
          <p:nvPr/>
        </p:nvSpPr>
        <p:spPr>
          <a:xfrm>
            <a:off x="7662982" y="2769037"/>
            <a:ext cx="4847034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Unique Classroom Realities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6"/>
          <p:cNvSpPr/>
          <p:nvPr/>
        </p:nvSpPr>
        <p:spPr>
          <a:xfrm>
            <a:off x="7662982" y="3259455"/>
            <a:ext cx="5939195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Remote teachers deal with heterogeneous classes, diverse learning readiness, and unique cultural traditions.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793790" y="4809411"/>
            <a:ext cx="6407944" cy="2047994"/>
          </a:xfrm>
          <a:prstGeom prst="roundRect">
            <a:avLst>
              <a:gd name="adj" fmla="val 4652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0" name="Text 8"/>
          <p:cNvSpPr/>
          <p:nvPr/>
        </p:nvSpPr>
        <p:spPr>
          <a:xfrm>
            <a:off x="1028224" y="5043845"/>
            <a:ext cx="3948827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Community Dynamics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1" name="Text 9"/>
          <p:cNvSpPr/>
          <p:nvPr/>
        </p:nvSpPr>
        <p:spPr>
          <a:xfrm>
            <a:off x="1028224" y="5534263"/>
            <a:ext cx="5939076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Strong sense of community ownership around knowledge requires balancing national curriculum with local values.</a:t>
            </a:r>
            <a:endParaRPr lang="en-US" sz="1750" dirty="0"/>
          </a:p>
        </p:txBody>
      </p:sp>
      <p:sp>
        <p:nvSpPr>
          <p:cNvPr id="12" name="Shape 10"/>
          <p:cNvSpPr/>
          <p:nvPr/>
        </p:nvSpPr>
        <p:spPr>
          <a:xfrm>
            <a:off x="7428548" y="4809411"/>
            <a:ext cx="6408063" cy="2047994"/>
          </a:xfrm>
          <a:prstGeom prst="roundRect">
            <a:avLst>
              <a:gd name="adj" fmla="val 4652"/>
            </a:avLst>
          </a:prstGeom>
          <a:solidFill>
            <a:srgbClr val="D6F5EE"/>
          </a:solidFill>
          <a:ln w="7620">
            <a:solidFill>
              <a:srgbClr val="BCDBD4"/>
            </a:solidFill>
            <a:prstDash val="solid"/>
          </a:ln>
        </p:spPr>
        <p:txBody>
          <a:bodyPr/>
          <a:lstStyle/>
          <a:p>
            <a:endParaRPr lang="es-ES"/>
          </a:p>
        </p:txBody>
      </p:sp>
      <p:sp>
        <p:nvSpPr>
          <p:cNvPr id="13" name="Text 11"/>
          <p:cNvSpPr/>
          <p:nvPr/>
        </p:nvSpPr>
        <p:spPr>
          <a:xfrm>
            <a:off x="7662982" y="5043845"/>
            <a:ext cx="3760946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Practical Application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4" name="Text 12"/>
          <p:cNvSpPr/>
          <p:nvPr/>
        </p:nvSpPr>
        <p:spPr>
          <a:xfrm>
            <a:off x="7662982" y="5534263"/>
            <a:ext cx="5939195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Programs overlooking these realities may be dismissed as irrelevant, reducing teacher motivation.</a:t>
            </a:r>
            <a:endParaRPr lang="en-US" sz="17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251109"/>
            <a:ext cx="9895523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5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Governance Fragmentation</a:t>
            </a:r>
            <a:endParaRPr lang="en-US" sz="4450" dirty="0">
              <a:latin typeface="Arial Black" panose="020B0A04020102020204" pitchFamily="34" charset="0"/>
            </a:endParaRPr>
          </a:p>
        </p:txBody>
      </p:sp>
      <p:sp>
        <p:nvSpPr>
          <p:cNvPr id="3" name="Text 1"/>
          <p:cNvSpPr/>
          <p:nvPr/>
        </p:nvSpPr>
        <p:spPr>
          <a:xfrm>
            <a:off x="1074063" y="2680097"/>
            <a:ext cx="3618428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Multiple Institutions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4" name="Text 2"/>
          <p:cNvSpPr/>
          <p:nvPr/>
        </p:nvSpPr>
        <p:spPr>
          <a:xfrm>
            <a:off x="793790" y="3170515"/>
            <a:ext cx="3898702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IEP, EKDDA, regional directorates, universities, and EU projects operate with overlapping responsibilities</a:t>
            </a:r>
            <a:endParaRPr lang="en-US" sz="1750" dirty="0"/>
          </a:p>
        </p:txBody>
      </p:sp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653" y="2413516"/>
            <a:ext cx="4564975" cy="4564975"/>
          </a:xfrm>
          <a:prstGeom prst="rect">
            <a:avLst/>
          </a:prstGeom>
        </p:spPr>
      </p:pic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6731" y="3176588"/>
            <a:ext cx="339328" cy="42422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9937790" y="2680097"/>
            <a:ext cx="3248263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Poor Coordination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4"/>
          <p:cNvSpPr/>
          <p:nvPr/>
        </p:nvSpPr>
        <p:spPr>
          <a:xfrm>
            <a:off x="9937790" y="3170515"/>
            <a:ext cx="3898821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Insufficient coordination between stakeholders creates system inefficiencies</a:t>
            </a:r>
            <a:endParaRPr lang="en-US" sz="1750" dirty="0"/>
          </a:p>
        </p:txBody>
      </p:sp>
      <p:pic>
        <p:nvPicPr>
          <p:cNvPr id="9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2653" y="2413516"/>
            <a:ext cx="4564975" cy="4564975"/>
          </a:xfrm>
          <a:prstGeom prst="rect">
            <a:avLst/>
          </a:prstGeom>
        </p:spPr>
      </p:pic>
      <p:pic>
        <p:nvPicPr>
          <p:cNvPr id="10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52604" y="3565088"/>
            <a:ext cx="339328" cy="424220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9937790" y="5132665"/>
            <a:ext cx="3794403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Resource Duplication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2" name="Text 6"/>
          <p:cNvSpPr/>
          <p:nvPr/>
        </p:nvSpPr>
        <p:spPr>
          <a:xfrm>
            <a:off x="9937790" y="5623084"/>
            <a:ext cx="3898821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Inefficient duplication of resources while key needs remain unaddressed</a:t>
            </a:r>
            <a:endParaRPr lang="en-US" sz="1750" dirty="0"/>
          </a:p>
        </p:txBody>
      </p:sp>
      <p:pic>
        <p:nvPicPr>
          <p:cNvPr id="13" name="Image 4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32653" y="2413516"/>
            <a:ext cx="4564975" cy="4564975"/>
          </a:xfrm>
          <a:prstGeom prst="rect">
            <a:avLst/>
          </a:prstGeom>
        </p:spPr>
      </p:pic>
      <p:pic>
        <p:nvPicPr>
          <p:cNvPr id="14" name="Image 5" descr="preencod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64103" y="5790962"/>
            <a:ext cx="339328" cy="424220"/>
          </a:xfrm>
          <a:prstGeom prst="rect">
            <a:avLst/>
          </a:prstGeom>
        </p:spPr>
      </p:pic>
      <p:sp>
        <p:nvSpPr>
          <p:cNvPr id="15" name="Text 7"/>
          <p:cNvSpPr/>
          <p:nvPr/>
        </p:nvSpPr>
        <p:spPr>
          <a:xfrm>
            <a:off x="1857256" y="5132665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r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Teacher Burden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6" name="Text 8"/>
          <p:cNvSpPr/>
          <p:nvPr/>
        </p:nvSpPr>
        <p:spPr>
          <a:xfrm>
            <a:off x="793790" y="5623084"/>
            <a:ext cx="3898702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r">
              <a:lnSpc>
                <a:spcPts val="285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Remote teachers must navigate complex, fragmented professional development landscape</a:t>
            </a:r>
            <a:endParaRPr lang="en-US" sz="1750" dirty="0"/>
          </a:p>
        </p:txBody>
      </p:sp>
      <p:pic>
        <p:nvPicPr>
          <p:cNvPr id="17" name="Image 6" descr="preencod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32653" y="2413516"/>
            <a:ext cx="4564975" cy="4564975"/>
          </a:xfrm>
          <a:prstGeom prst="rect">
            <a:avLst/>
          </a:prstGeom>
        </p:spPr>
      </p:pic>
      <p:pic>
        <p:nvPicPr>
          <p:cNvPr id="18" name="Image 7" descr="preencod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38230" y="5402461"/>
            <a:ext cx="339328" cy="4242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89503" y="621387"/>
            <a:ext cx="13051393" cy="14097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50"/>
              </a:lnSpc>
              <a:buNone/>
            </a:pPr>
            <a:r>
              <a:rPr lang="en-US" sz="44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Hybrid Professional Development Models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pic>
        <p:nvPicPr>
          <p:cNvPr id="3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503" y="2482215"/>
            <a:ext cx="6525697" cy="902256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1015008" y="3609975"/>
            <a:ext cx="2819638" cy="35242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Synchronous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5" name="Text 2"/>
          <p:cNvSpPr/>
          <p:nvPr/>
        </p:nvSpPr>
        <p:spPr>
          <a:xfrm>
            <a:off x="1015008" y="4097655"/>
            <a:ext cx="6074688" cy="7219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Live online workshops scheduled at flexible times and recorded for future access</a:t>
            </a:r>
            <a:endParaRPr lang="en-US" sz="1750" dirty="0"/>
          </a:p>
        </p:txBody>
      </p:sp>
      <p:pic>
        <p:nvPicPr>
          <p:cNvPr id="6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0" y="2482215"/>
            <a:ext cx="6525697" cy="902256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7540704" y="3609975"/>
            <a:ext cx="2819638" cy="35242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Asynchronous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8" name="Text 4"/>
          <p:cNvSpPr/>
          <p:nvPr/>
        </p:nvSpPr>
        <p:spPr>
          <a:xfrm>
            <a:off x="7540704" y="4097655"/>
            <a:ext cx="6074688" cy="36099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Activities and downloadable files optimized for offline use</a:t>
            </a:r>
            <a:endParaRPr lang="en-US" sz="1750" dirty="0"/>
          </a:p>
        </p:txBody>
      </p:sp>
      <p:pic>
        <p:nvPicPr>
          <p:cNvPr id="9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503" y="5045154"/>
            <a:ext cx="6525697" cy="902256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1015008" y="6172914"/>
            <a:ext cx="2819638" cy="35242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Mobile Access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1" name="Text 6"/>
          <p:cNvSpPr/>
          <p:nvPr/>
        </p:nvSpPr>
        <p:spPr>
          <a:xfrm>
            <a:off x="1015008" y="6660594"/>
            <a:ext cx="6074688" cy="72199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Content accessible across multiple devices to accommodate different technology levels</a:t>
            </a:r>
            <a:endParaRPr lang="en-US" sz="1750" dirty="0"/>
          </a:p>
        </p:txBody>
      </p:sp>
      <p:pic>
        <p:nvPicPr>
          <p:cNvPr id="12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5200" y="5045154"/>
            <a:ext cx="6525697" cy="902256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7540704" y="6172914"/>
            <a:ext cx="2819638" cy="35242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b="1" dirty="0">
                <a:solidFill>
                  <a:srgbClr val="333F70"/>
                </a:solidFill>
                <a:latin typeface="Arial Black" panose="020B0A04020102020204" pitchFamily="34" charset="0"/>
                <a:ea typeface="Unbounded Bold" pitchFamily="34" charset="-122"/>
                <a:cs typeface="Unbounded Bold" pitchFamily="34" charset="-120"/>
              </a:rPr>
              <a:t>Face-to-Face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14" name="Text 8"/>
          <p:cNvSpPr/>
          <p:nvPr/>
        </p:nvSpPr>
        <p:spPr>
          <a:xfrm>
            <a:off x="7540704" y="6660594"/>
            <a:ext cx="6074688" cy="36099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1750" dirty="0">
                <a:solidFill>
                  <a:srgbClr val="333F70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Strategic in-person components when possible</a:t>
            </a:r>
            <a:endParaRPr lang="en-US" sz="17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883</Words>
  <Application>Microsoft Office PowerPoint</Application>
  <PresentationFormat>Personalizado</PresentationFormat>
  <Paragraphs>151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Open Sans</vt:lpstr>
      <vt:lpstr>Open Sans Bold</vt:lpstr>
      <vt:lpstr>Arial</vt:lpstr>
      <vt:lpstr>Unbounded Bold</vt:lpstr>
      <vt:lpstr>Arial Black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Ramón Ruiz</cp:lastModifiedBy>
  <cp:revision>7</cp:revision>
  <dcterms:created xsi:type="dcterms:W3CDTF">2025-06-12T18:12:13Z</dcterms:created>
  <dcterms:modified xsi:type="dcterms:W3CDTF">2025-07-07T15:59:05Z</dcterms:modified>
</cp:coreProperties>
</file>